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Lst>
  <p:sldSz cy="6858000" cx="12192000"/>
  <p:notesSz cx="6858000" cy="1857375"/>
  <p:embeddedFontLst>
    <p:embeddedFont>
      <p:font typeface="IBM Plex Mono SemiBold"/>
      <p:regular r:id="rId53"/>
      <p:bold r:id="rId54"/>
      <p:italic r:id="rId55"/>
      <p:boldItalic r:id="rId56"/>
    </p:embeddedFont>
    <p:embeddedFont>
      <p:font typeface="IBM Plex Mono"/>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61" roundtripDataSignature="AMtx7mhB8VMv5uuGdnnP18WbDaCb/Tt+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1" Type="http://customschemas.google.com/relationships/presentationmetadata" Target="meta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IBMPlexMono-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IBMPlexMonoSemiBold-regular.fntdata"/><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IBMPlexMonoSemiBold-italic.fntdata"/><Relationship Id="rId10" Type="http://schemas.openxmlformats.org/officeDocument/2006/relationships/slide" Target="slides/slide5.xml"/><Relationship Id="rId54" Type="http://schemas.openxmlformats.org/officeDocument/2006/relationships/font" Target="fonts/IBMPlexMonoSemiBold-bold.fntdata"/><Relationship Id="rId13" Type="http://schemas.openxmlformats.org/officeDocument/2006/relationships/slide" Target="slides/slide8.xml"/><Relationship Id="rId57" Type="http://schemas.openxmlformats.org/officeDocument/2006/relationships/font" Target="fonts/IBMPlexMono-regular.fntdata"/><Relationship Id="rId12" Type="http://schemas.openxmlformats.org/officeDocument/2006/relationships/slide" Target="slides/slide7.xml"/><Relationship Id="rId56" Type="http://schemas.openxmlformats.org/officeDocument/2006/relationships/font" Target="fonts/IBMPlexMonoSemiBold-boldItalic.fntdata"/><Relationship Id="rId15" Type="http://schemas.openxmlformats.org/officeDocument/2006/relationships/slide" Target="slides/slide10.xml"/><Relationship Id="rId59" Type="http://schemas.openxmlformats.org/officeDocument/2006/relationships/font" Target="fonts/IBMPlexMono-italic.fntdata"/><Relationship Id="rId14" Type="http://schemas.openxmlformats.org/officeDocument/2006/relationships/slide" Target="slides/slide9.xml"/><Relationship Id="rId58" Type="http://schemas.openxmlformats.org/officeDocument/2006/relationships/font" Target="fonts/IBMPlexMono-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jpg>
</file>

<file path=ppt/media/image3.jpg>
</file>

<file path=ppt/media/image4.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Google Shape;192;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93" name="Google Shape;193;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6" name="Google Shape;226;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7" name="Google Shape;317;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8" name="Google Shape;348;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 name="Google Shape;355;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4" name="Google Shape;374;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8" name="Google Shape;388;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5" name="Google Shape;395;p4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p4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4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3" name="Google Shape;403;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19" name="Google Shape;11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showMasterSp="0">
  <p:cSld name="1_Blank">
    <p:spTree>
      <p:nvGrpSpPr>
        <p:cNvPr id="11" name="Shape 11"/>
        <p:cNvGrpSpPr/>
        <p:nvPr/>
      </p:nvGrpSpPr>
      <p:grpSpPr>
        <a:xfrm>
          <a:off x="0" y="0"/>
          <a:ext cx="0" cy="0"/>
          <a:chOff x="0" y="0"/>
          <a:chExt cx="0" cy="0"/>
        </a:xfrm>
      </p:grpSpPr>
      <p:sp>
        <p:nvSpPr>
          <p:cNvPr id="12" name="Google Shape;12;p4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marR="0" rtl="0" algn="ctr">
              <a:lnSpc>
                <a:spcPct val="90000"/>
              </a:lnSpc>
              <a:spcBef>
                <a:spcPts val="0"/>
              </a:spcBef>
              <a:spcAft>
                <a:spcPts val="0"/>
              </a:spcAft>
              <a:buClr>
                <a:srgbClr val="005493"/>
              </a:buClr>
              <a:buSzPts val="4800"/>
              <a:buFont typeface="IBM Plex Mono SemiBold"/>
              <a:buNone/>
              <a:defRPr b="0" i="0" sz="4800" u="none" cap="none" strike="noStrike">
                <a:solidFill>
                  <a:srgbClr val="005493"/>
                </a:solidFill>
                <a:latin typeface="IBM Plex Mono SemiBold"/>
                <a:ea typeface="IBM Plex Mono SemiBold"/>
                <a:cs typeface="IBM Plex Mono SemiBold"/>
                <a:sym typeface="IBM Plex Mono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4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5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8" name="Google Shape;58;p5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marR="0" rtl="0" algn="l">
              <a:lnSpc>
                <a:spcPct val="90000"/>
              </a:lnSpc>
              <a:spcBef>
                <a:spcPts val="1000"/>
              </a:spcBef>
              <a:spcAft>
                <a:spcPts val="0"/>
              </a:spcAft>
              <a:buClr>
                <a:schemeClr val="dk1"/>
              </a:buClr>
              <a:buSzPts val="3200"/>
              <a:buFont typeface="Arial"/>
              <a:buChar char="•"/>
              <a:defRPr sz="3200">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 name="Google Shape;59;p5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0" name="Google Shape;60;p5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1" name="Google Shape;61;p5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5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5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5" name="Google Shape;65;p59"/>
          <p:cNvSpPr/>
          <p:nvPr>
            <p:ph idx="2" type="pic"/>
          </p:nvPr>
        </p:nvSpPr>
        <p:spPr>
          <a:xfrm>
            <a:off x="5183188" y="987425"/>
            <a:ext cx="6172200" cy="4873625"/>
          </a:xfrm>
          <a:prstGeom prst="rect">
            <a:avLst/>
          </a:prstGeom>
          <a:noFill/>
          <a:ln>
            <a:noFill/>
          </a:ln>
        </p:spPr>
      </p:sp>
      <p:sp>
        <p:nvSpPr>
          <p:cNvPr id="66" name="Google Shape;66;p5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7" name="Google Shape;67;p59"/>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8" name="Google Shape;68;p5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5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60"/>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2" name="Google Shape;72;p6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3" name="Google Shape;73;p60"/>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4" name="Google Shape;74;p6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5" name="Google Shape;75;p6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61"/>
          <p:cNvSpPr txBox="1"/>
          <p:nvPr>
            <p:ph type="title"/>
          </p:nvPr>
        </p:nvSpPr>
        <p:spPr>
          <a:xfrm rot="5400000">
            <a:off x="7133431" y="1956594"/>
            <a:ext cx="5811838" cy="262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8" name="Google Shape;78;p6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9" name="Google Shape;79;p6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0" name="Google Shape;80;p6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1" name="Google Shape;81;p6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 name="Shape 14"/>
        <p:cNvGrpSpPr/>
        <p:nvPr/>
      </p:nvGrpSpPr>
      <p:grpSpPr>
        <a:xfrm>
          <a:off x="0" y="0"/>
          <a:ext cx="0" cy="0"/>
          <a:chOff x="0" y="0"/>
          <a:chExt cx="0" cy="0"/>
        </a:xfrm>
      </p:grpSpPr>
      <p:sp>
        <p:nvSpPr>
          <p:cNvPr id="15" name="Google Shape;15;p5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51"/>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 name="Google Shape;18;p51"/>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19" name="Google Shape;19;p5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 name="Google Shape;20;p5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5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Vertical Title and Text">
  <p:cSld name="1_Vertical Title and Text">
    <p:spTree>
      <p:nvGrpSpPr>
        <p:cNvPr id="22" name="Shape 22"/>
        <p:cNvGrpSpPr/>
        <p:nvPr/>
      </p:nvGrpSpPr>
      <p:grpSpPr>
        <a:xfrm>
          <a:off x="0" y="0"/>
          <a:ext cx="0" cy="0"/>
          <a:chOff x="0" y="0"/>
          <a:chExt cx="0" cy="0"/>
        </a:xfrm>
      </p:grpSpPr>
      <p:sp>
        <p:nvSpPr>
          <p:cNvPr id="23" name="Google Shape;23;p5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4" name="Google Shape;24;p5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53"/>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7" name="Google Shape;27;p5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8" name="Google Shape;28;p5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9" name="Google Shape;29;p5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 name="Google Shape;30;p5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54"/>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 name="Google Shape;33;p5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4" name="Google Shape;34;p5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 name="Google Shape;35;p5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5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5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55"/>
          <p:cNvSpPr txBox="1"/>
          <p:nvPr>
            <p:ph type="title"/>
          </p:nvPr>
        </p:nvSpPr>
        <p:spPr>
          <a:xfrm>
            <a:off x="839788"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0" name="Google Shape;40;p5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1" name="Google Shape;41;p5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5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3" name="Google Shape;43;p5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4" name="Google Shape;44;p55"/>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55"/>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6" name="Google Shape;46;p5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56"/>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9" name="Google Shape;49;p56"/>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0" name="Google Shape;50;p56"/>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Google Shape;51;p5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57"/>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57"/>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5" name="Google Shape;55;p5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600" u="none" cap="none" strike="noStrike">
                <a:solidFill>
                  <a:srgbClr val="1C7DDB"/>
                </a:solidFill>
                <a:latin typeface="Arial"/>
                <a:ea typeface="Arial"/>
                <a:cs typeface="Arial"/>
                <a:sym typeface="Arial"/>
              </a:defRPr>
            </a:lvl1pPr>
            <a:lvl2pPr indent="0" lvl="1" marL="0" marR="0" rtl="0" algn="r">
              <a:spcBef>
                <a:spcPts val="0"/>
              </a:spcBef>
              <a:buNone/>
              <a:defRPr b="0" i="0" sz="1600" u="none" cap="none" strike="noStrike">
                <a:solidFill>
                  <a:srgbClr val="1C7DDB"/>
                </a:solidFill>
                <a:latin typeface="Arial"/>
                <a:ea typeface="Arial"/>
                <a:cs typeface="Arial"/>
                <a:sym typeface="Arial"/>
              </a:defRPr>
            </a:lvl2pPr>
            <a:lvl3pPr indent="0" lvl="2" marL="0" marR="0" rtl="0" algn="r">
              <a:spcBef>
                <a:spcPts val="0"/>
              </a:spcBef>
              <a:buNone/>
              <a:defRPr b="0" i="0" sz="1600" u="none" cap="none" strike="noStrike">
                <a:solidFill>
                  <a:srgbClr val="1C7DDB"/>
                </a:solidFill>
                <a:latin typeface="Arial"/>
                <a:ea typeface="Arial"/>
                <a:cs typeface="Arial"/>
                <a:sym typeface="Arial"/>
              </a:defRPr>
            </a:lvl3pPr>
            <a:lvl4pPr indent="0" lvl="3" marL="0" marR="0" rtl="0" algn="r">
              <a:spcBef>
                <a:spcPts val="0"/>
              </a:spcBef>
              <a:buNone/>
              <a:defRPr b="0" i="0" sz="1600" u="none" cap="none" strike="noStrike">
                <a:solidFill>
                  <a:srgbClr val="1C7DDB"/>
                </a:solidFill>
                <a:latin typeface="Arial"/>
                <a:ea typeface="Arial"/>
                <a:cs typeface="Arial"/>
                <a:sym typeface="Arial"/>
              </a:defRPr>
            </a:lvl4pPr>
            <a:lvl5pPr indent="0" lvl="4" marL="0" marR="0" rtl="0" algn="r">
              <a:spcBef>
                <a:spcPts val="0"/>
              </a:spcBef>
              <a:buNone/>
              <a:defRPr b="0" i="0" sz="1600" u="none" cap="none" strike="noStrike">
                <a:solidFill>
                  <a:srgbClr val="1C7DDB"/>
                </a:solidFill>
                <a:latin typeface="Arial"/>
                <a:ea typeface="Arial"/>
                <a:cs typeface="Arial"/>
                <a:sym typeface="Arial"/>
              </a:defRPr>
            </a:lvl5pPr>
            <a:lvl6pPr indent="0" lvl="5" marL="0" marR="0" rtl="0" algn="r">
              <a:spcBef>
                <a:spcPts val="0"/>
              </a:spcBef>
              <a:buNone/>
              <a:defRPr b="0" i="0" sz="1600" u="none" cap="none" strike="noStrike">
                <a:solidFill>
                  <a:srgbClr val="1C7DDB"/>
                </a:solidFill>
                <a:latin typeface="Arial"/>
                <a:ea typeface="Arial"/>
                <a:cs typeface="Arial"/>
                <a:sym typeface="Arial"/>
              </a:defRPr>
            </a:lvl6pPr>
            <a:lvl7pPr indent="0" lvl="6" marL="0" marR="0" rtl="0" algn="r">
              <a:spcBef>
                <a:spcPts val="0"/>
              </a:spcBef>
              <a:buNone/>
              <a:defRPr b="0" i="0" sz="1600" u="none" cap="none" strike="noStrike">
                <a:solidFill>
                  <a:srgbClr val="1C7DDB"/>
                </a:solidFill>
                <a:latin typeface="Arial"/>
                <a:ea typeface="Arial"/>
                <a:cs typeface="Arial"/>
                <a:sym typeface="Arial"/>
              </a:defRPr>
            </a:lvl7pPr>
            <a:lvl8pPr indent="0" lvl="7" marL="0" marR="0" rtl="0" algn="r">
              <a:spcBef>
                <a:spcPts val="0"/>
              </a:spcBef>
              <a:buNone/>
              <a:defRPr b="0" i="0" sz="1600" u="none" cap="none" strike="noStrike">
                <a:solidFill>
                  <a:srgbClr val="1C7DDB"/>
                </a:solidFill>
                <a:latin typeface="Arial"/>
                <a:ea typeface="Arial"/>
                <a:cs typeface="Arial"/>
                <a:sym typeface="Arial"/>
              </a:defRPr>
            </a:lvl8pPr>
            <a:lvl9pPr indent="0" lvl="8" marL="0" marR="0" rtl="0" algn="r">
              <a:spcBef>
                <a:spcPts val="0"/>
              </a:spcBef>
              <a:buNone/>
              <a:defRPr b="0" i="0" sz="1600" u="none" cap="none" strike="noStrike">
                <a:solidFill>
                  <a:srgbClr val="1C7D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7.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6.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
          <p:cNvSpPr txBox="1"/>
          <p:nvPr/>
        </p:nvSpPr>
        <p:spPr>
          <a:xfrm>
            <a:off x="888546" y="4568734"/>
            <a:ext cx="2514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2"/>
                </a:solidFill>
              </a:rPr>
              <a:t>Artur Wyszomirski</a:t>
            </a:r>
            <a:endParaRPr/>
          </a:p>
          <a:p>
            <a:pPr indent="0" lvl="0" marL="0" marR="0" rtl="0" algn="l">
              <a:spcBef>
                <a:spcPts val="0"/>
              </a:spcBef>
              <a:spcAft>
                <a:spcPts val="0"/>
              </a:spcAft>
              <a:buNone/>
            </a:pPr>
            <a:r>
              <a:rPr lang="en-US" sz="1800">
                <a:solidFill>
                  <a:schemeClr val="lt2"/>
                </a:solidFill>
              </a:rPr>
              <a:t>10.08.2023</a:t>
            </a:r>
            <a:endParaRPr/>
          </a:p>
        </p:txBody>
      </p:sp>
      <p:pic>
        <p:nvPicPr>
          <p:cNvPr descr="IBM Skills Network Logo - Horizontal-noai copy.png" id="87" name="Google Shape;87;p1"/>
          <p:cNvPicPr preferRelativeResize="0"/>
          <p:nvPr/>
        </p:nvPicPr>
        <p:blipFill rotWithShape="1">
          <a:blip r:embed="rId4">
            <a:alphaModFix/>
          </a:blip>
          <a:srcRect b="0" l="0" r="0" t="0"/>
          <a:stretch/>
        </p:blipFill>
        <p:spPr>
          <a:xfrm>
            <a:off x="889820" y="676828"/>
            <a:ext cx="2104103" cy="629183"/>
          </a:xfrm>
          <a:prstGeom prst="rect">
            <a:avLst/>
          </a:prstGeom>
          <a:noFill/>
          <a:ln>
            <a:noFill/>
          </a:ln>
        </p:spPr>
      </p:pic>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1" name="Shape 151"/>
        <p:cNvGrpSpPr/>
        <p:nvPr/>
      </p:nvGrpSpPr>
      <p:grpSpPr>
        <a:xfrm>
          <a:off x="0" y="0"/>
          <a:ext cx="0" cy="0"/>
          <a:chOff x="0" y="0"/>
          <a:chExt cx="0" cy="0"/>
        </a:xfrm>
      </p:grpSpPr>
      <p:sp>
        <p:nvSpPr>
          <p:cNvPr id="152" name="Google Shape;152;p1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53" name="Google Shape;153;p10"/>
          <p:cNvSpPr txBox="1"/>
          <p:nvPr>
            <p:ph idx="1" type="body"/>
          </p:nvPr>
        </p:nvSpPr>
        <p:spPr>
          <a:xfrm>
            <a:off x="770011" y="1825625"/>
            <a:ext cx="8975652"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Describe how data were processed</a:t>
            </a:r>
            <a:endParaRPr/>
          </a:p>
          <a:p>
            <a:pPr indent="-228600" lvl="0" marL="228600" marR="0" rtl="0" algn="l">
              <a:lnSpc>
                <a:spcPct val="90000"/>
              </a:lnSpc>
              <a:spcBef>
                <a:spcPts val="1000"/>
              </a:spcBef>
              <a:spcAft>
                <a:spcPts val="0"/>
              </a:spcAft>
              <a:buClr>
                <a:srgbClr val="292929"/>
              </a:buClr>
              <a:buSzPts val="2200"/>
              <a:buFont typeface="Arial"/>
              <a:buChar char="•"/>
            </a:pPr>
            <a:r>
              <a:rPr lang="en-US" sz="2200">
                <a:solidFill>
                  <a:srgbClr val="292929"/>
                </a:solidFill>
                <a:latin typeface="Arial"/>
                <a:ea typeface="Arial"/>
                <a:cs typeface="Arial"/>
                <a:sym typeface="Arial"/>
              </a:rPr>
              <a:t>You need to present your data wrangling process using key phrases and flowcharts</a:t>
            </a:r>
            <a:endParaRPr/>
          </a:p>
          <a:p>
            <a:pPr indent="-228600" lvl="0" marL="228600" marR="0" rtl="0" algn="l">
              <a:lnSpc>
                <a:spcPct val="90000"/>
              </a:lnSpc>
              <a:spcBef>
                <a:spcPts val="10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your completed data wrangling related notebooks, 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54" name="Google Shape;154;p1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Wrangling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1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0" name="Google Shape;160;p11"/>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Summarize what charts were plotted and why you used those charts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your completed EDA with data visualization notebook, 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61" name="Google Shape;161;p1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Data Visualization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5" name="Shape 165"/>
        <p:cNvGrpSpPr/>
        <p:nvPr/>
      </p:nvGrpSpPr>
      <p:grpSpPr>
        <a:xfrm>
          <a:off x="0" y="0"/>
          <a:ext cx="0" cy="0"/>
          <a:chOff x="0" y="0"/>
          <a:chExt cx="0" cy="0"/>
        </a:xfrm>
      </p:grpSpPr>
      <p:sp>
        <p:nvSpPr>
          <p:cNvPr id="166" name="Google Shape;166;p1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7" name="Google Shape;167;p12"/>
          <p:cNvSpPr txBox="1"/>
          <p:nvPr>
            <p:ph idx="1" type="body"/>
          </p:nvPr>
        </p:nvSpPr>
        <p:spPr>
          <a:xfrm>
            <a:off x="770010" y="1806575"/>
            <a:ext cx="9745589"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Using bullet point format, summarize the SQL queries you performed</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your completed EDA with SQL notebook, 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68" name="Google Shape;168;p1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SQL</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 name="Shape 172"/>
        <p:cNvGrpSpPr/>
        <p:nvPr/>
      </p:nvGrpSpPr>
      <p:grpSpPr>
        <a:xfrm>
          <a:off x="0" y="0"/>
          <a:ext cx="0" cy="0"/>
          <a:chOff x="0" y="0"/>
          <a:chExt cx="0" cy="0"/>
        </a:xfrm>
      </p:grpSpPr>
      <p:sp>
        <p:nvSpPr>
          <p:cNvPr id="173" name="Google Shape;173;p1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4" name="Google Shape;174;p13"/>
          <p:cNvSpPr txBox="1"/>
          <p:nvPr>
            <p:ph idx="1" type="body"/>
          </p:nvPr>
        </p:nvSpPr>
        <p:spPr>
          <a:xfrm>
            <a:off x="838200" y="1875054"/>
            <a:ext cx="10515600"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Summarize what map objects such as markers, circles, lines, etc. you created and added to a folium map</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why you added those objects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your completed interactive map with Folium map, 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75" name="Google Shape;175;p1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an Interactive Map with Folium</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9" name="Shape 179"/>
        <p:cNvGrpSpPr/>
        <p:nvPr/>
      </p:nvGrpSpPr>
      <p:grpSpPr>
        <a:xfrm>
          <a:off x="0" y="0"/>
          <a:ext cx="0" cy="0"/>
          <a:chOff x="0" y="0"/>
          <a:chExt cx="0" cy="0"/>
        </a:xfrm>
      </p:grpSpPr>
      <p:sp>
        <p:nvSpPr>
          <p:cNvPr id="180" name="Google Shape;180;p1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1" name="Google Shape;181;p14"/>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Summarize what plots/graphs and interactions you have added to a dashboard</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why you added those plots and interactions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your completed Plotly Dash lab, 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82" name="Google Shape;182;p1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 Dashboard with Plotly Dash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6" name="Shape 186"/>
        <p:cNvGrpSpPr/>
        <p:nvPr/>
      </p:nvGrpSpPr>
      <p:grpSpPr>
        <a:xfrm>
          <a:off x="0" y="0"/>
          <a:ext cx="0" cy="0"/>
          <a:chOff x="0" y="0"/>
          <a:chExt cx="0" cy="0"/>
        </a:xfrm>
      </p:grpSpPr>
      <p:sp>
        <p:nvSpPr>
          <p:cNvPr id="187" name="Google Shape;187;p1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8" name="Google Shape;188;p15"/>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Summarize how you built, evaluated, improved, and found the best performing classification model</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You need present your model development process using key phrases and flowchart</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your completed predictive analysis lab, 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89" name="Google Shape;189;p1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Predictive Analysis (Classification)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4" name="Shape 194"/>
        <p:cNvGrpSpPr/>
        <p:nvPr/>
      </p:nvGrpSpPr>
      <p:grpSpPr>
        <a:xfrm>
          <a:off x="0" y="0"/>
          <a:ext cx="0" cy="0"/>
          <a:chOff x="0" y="0"/>
          <a:chExt cx="0" cy="0"/>
        </a:xfrm>
      </p:grpSpPr>
      <p:sp>
        <p:nvSpPr>
          <p:cNvPr id="195" name="Google Shape;195;p16"/>
          <p:cNvSpPr txBox="1"/>
          <p:nvPr/>
        </p:nvSpPr>
        <p:spPr>
          <a:xfrm>
            <a:off x="841125" y="1807337"/>
            <a:ext cx="7068725" cy="1621663"/>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Exploratory data analysis results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Interactive analytics demo in screenshots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Predictive analysis results</a:t>
            </a:r>
            <a:endParaRPr/>
          </a:p>
          <a:p>
            <a:pPr indent="-114300" lvl="1" marL="685800" marR="0" rtl="0" algn="l">
              <a:lnSpc>
                <a:spcPct val="90000"/>
              </a:lnSpc>
              <a:spcBef>
                <a:spcPts val="500"/>
              </a:spcBef>
              <a:spcAft>
                <a:spcPts val="0"/>
              </a:spcAft>
              <a:buClr>
                <a:srgbClr val="0070C0"/>
              </a:buClr>
              <a:buSzPts val="1800"/>
              <a:buFont typeface="Arial"/>
              <a:buNone/>
            </a:pPr>
            <a:r>
              <a:t/>
            </a:r>
            <a:endParaRPr b="0" i="0" sz="1800" u="none" cap="none" strike="noStrike">
              <a:solidFill>
                <a:srgbClr val="0070C0"/>
              </a:solidFill>
              <a:latin typeface="IBM Plex Mono"/>
              <a:ea typeface="IBM Plex Mono"/>
              <a:cs typeface="IBM Plex Mono"/>
              <a:sym typeface="IBM Plex Mono"/>
            </a:endParaRPr>
          </a:p>
          <a:p>
            <a:pPr indent="0" lvl="1" marL="457200" marR="0" rtl="0" algn="l">
              <a:lnSpc>
                <a:spcPct val="90000"/>
              </a:lnSpc>
              <a:spcBef>
                <a:spcPts val="500"/>
              </a:spcBef>
              <a:spcAft>
                <a:spcPts val="0"/>
              </a:spcAft>
              <a:buClr>
                <a:srgbClr val="0070C0"/>
              </a:buClr>
              <a:buSzPts val="1800"/>
              <a:buFont typeface="Arial"/>
              <a:buNone/>
            </a:pPr>
            <a:r>
              <a:t/>
            </a:r>
            <a:endParaRPr b="0" i="0" sz="1800" u="none" cap="none" strike="noStrike">
              <a:solidFill>
                <a:srgbClr val="0070C0"/>
              </a:solidFill>
              <a:latin typeface="IBM Plex Mono"/>
              <a:ea typeface="IBM Plex Mono"/>
              <a:cs typeface="IBM Plex Mono"/>
              <a:sym typeface="IBM Plex Mono"/>
            </a:endParaRPr>
          </a:p>
        </p:txBody>
      </p:sp>
      <p:sp>
        <p:nvSpPr>
          <p:cNvPr id="196" name="Google Shape;196;p1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97" name="Google Shape;197;p1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Results</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1" name="Shape 201"/>
        <p:cNvGrpSpPr/>
        <p:nvPr/>
      </p:nvGrpSpPr>
      <p:grpSpPr>
        <a:xfrm>
          <a:off x="0" y="0"/>
          <a:ext cx="0" cy="0"/>
          <a:chOff x="0" y="0"/>
          <a:chExt cx="0" cy="0"/>
        </a:xfrm>
      </p:grpSpPr>
      <p:sp>
        <p:nvSpPr>
          <p:cNvPr id="202" name="Google Shape;202;p17"/>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6" name="Shape 206"/>
        <p:cNvGrpSpPr/>
        <p:nvPr/>
      </p:nvGrpSpPr>
      <p:grpSpPr>
        <a:xfrm>
          <a:off x="0" y="0"/>
          <a:ext cx="0" cy="0"/>
          <a:chOff x="0" y="0"/>
          <a:chExt cx="0" cy="0"/>
        </a:xfrm>
      </p:grpSpPr>
      <p:sp>
        <p:nvSpPr>
          <p:cNvPr id="207" name="Google Shape;207;p1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08" name="Google Shape;208;p18"/>
          <p:cNvSpPr txBox="1"/>
          <p:nvPr>
            <p:ph idx="1" type="body"/>
          </p:nvPr>
        </p:nvSpPr>
        <p:spPr>
          <a:xfrm>
            <a:off x="864973" y="2057400"/>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scatter plot of Flight Number vs. Launch Site</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09" name="Google Shape;209;p1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Launch Site</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3" name="Shape 213"/>
        <p:cNvGrpSpPr/>
        <p:nvPr/>
      </p:nvGrpSpPr>
      <p:grpSpPr>
        <a:xfrm>
          <a:off x="0" y="0"/>
          <a:ext cx="0" cy="0"/>
          <a:chOff x="0" y="0"/>
          <a:chExt cx="0" cy="0"/>
        </a:xfrm>
      </p:grpSpPr>
      <p:sp>
        <p:nvSpPr>
          <p:cNvPr id="214" name="Google Shape;214;p1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15" name="Google Shape;215;p19"/>
          <p:cNvSpPr txBox="1"/>
          <p:nvPr>
            <p:ph idx="1" type="body"/>
          </p:nvPr>
        </p:nvSpPr>
        <p:spPr>
          <a:xfrm>
            <a:off x="770011" y="2069757"/>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scatter plot of Payload vs. Launch Site</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16" name="Google Shape;216;p1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Launch Site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94" name="Google Shape;94;p2"/>
          <p:cNvSpPr txBox="1"/>
          <p:nvPr/>
        </p:nvSpPr>
        <p:spPr>
          <a:xfrm>
            <a:off x="958697" y="2113240"/>
            <a:ext cx="5167086" cy="332082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Executive Summary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Introduction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Methodology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Results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Conclusion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Appendix</a:t>
            </a:r>
            <a:endParaRPr/>
          </a:p>
        </p:txBody>
      </p:sp>
      <p:sp>
        <p:nvSpPr>
          <p:cNvPr id="95" name="Google Shape;95;p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Outline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0" name="Shape 220"/>
        <p:cNvGrpSpPr/>
        <p:nvPr/>
      </p:nvGrpSpPr>
      <p:grpSpPr>
        <a:xfrm>
          <a:off x="0" y="0"/>
          <a:ext cx="0" cy="0"/>
          <a:chOff x="0" y="0"/>
          <a:chExt cx="0" cy="0"/>
        </a:xfrm>
      </p:grpSpPr>
      <p:sp>
        <p:nvSpPr>
          <p:cNvPr id="221" name="Google Shape;221;p2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22" name="Google Shape;222;p20"/>
          <p:cNvSpPr txBox="1"/>
          <p:nvPr>
            <p:ph idx="1" type="body"/>
          </p:nvPr>
        </p:nvSpPr>
        <p:spPr>
          <a:xfrm>
            <a:off x="770011" y="2082114"/>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bar chart for the success rate of each orbit type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23" name="Google Shape;223;p2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 Rate vs. Orbit Type</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7" name="Shape 227"/>
        <p:cNvGrpSpPr/>
        <p:nvPr/>
      </p:nvGrpSpPr>
      <p:grpSpPr>
        <a:xfrm>
          <a:off x="0" y="0"/>
          <a:ext cx="0" cy="0"/>
          <a:chOff x="0" y="0"/>
          <a:chExt cx="0" cy="0"/>
        </a:xfrm>
      </p:grpSpPr>
      <p:sp>
        <p:nvSpPr>
          <p:cNvPr id="228" name="Google Shape;228;p2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29" name="Google Shape;229;p21"/>
          <p:cNvSpPr txBox="1"/>
          <p:nvPr>
            <p:ph idx="1" type="body"/>
          </p:nvPr>
        </p:nvSpPr>
        <p:spPr>
          <a:xfrm>
            <a:off x="770011" y="2069756"/>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scatter point of Flight number vs. Orbit type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30" name="Google Shape;230;p2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Orbit Type</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4" name="Shape 234"/>
        <p:cNvGrpSpPr/>
        <p:nvPr/>
      </p:nvGrpSpPr>
      <p:grpSpPr>
        <a:xfrm>
          <a:off x="0" y="0"/>
          <a:ext cx="0" cy="0"/>
          <a:chOff x="0" y="0"/>
          <a:chExt cx="0" cy="0"/>
        </a:xfrm>
      </p:grpSpPr>
      <p:sp>
        <p:nvSpPr>
          <p:cNvPr id="235" name="Google Shape;235;p2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36" name="Google Shape;236;p22"/>
          <p:cNvSpPr txBox="1"/>
          <p:nvPr>
            <p:ph idx="1" type="body"/>
          </p:nvPr>
        </p:nvSpPr>
        <p:spPr>
          <a:xfrm>
            <a:off x="770011" y="2057400"/>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scatter point of payload vs. orbit type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37" name="Google Shape;237;p2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Orbit Type</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Google Shape;242;p2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43" name="Google Shape;243;p23"/>
          <p:cNvSpPr txBox="1"/>
          <p:nvPr>
            <p:ph idx="1" type="body"/>
          </p:nvPr>
        </p:nvSpPr>
        <p:spPr>
          <a:xfrm>
            <a:off x="770011" y="2069757"/>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a line chart of yearly average success rate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scatter plot with explanations</a:t>
            </a:r>
            <a:endParaRPr/>
          </a:p>
        </p:txBody>
      </p:sp>
      <p:sp>
        <p:nvSpPr>
          <p:cNvPr id="244" name="Google Shape;244;p2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Success Yearly Trend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8" name="Shape 248"/>
        <p:cNvGrpSpPr/>
        <p:nvPr/>
      </p:nvGrpSpPr>
      <p:grpSpPr>
        <a:xfrm>
          <a:off x="0" y="0"/>
          <a:ext cx="0" cy="0"/>
          <a:chOff x="0" y="0"/>
          <a:chExt cx="0" cy="0"/>
        </a:xfrm>
      </p:grpSpPr>
      <p:sp>
        <p:nvSpPr>
          <p:cNvPr id="249" name="Google Shape;249;p2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0" name="Google Shape;250;p24"/>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Find the names of the unique launch sites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251" name="Google Shape;251;p2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All Launch Site Names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5" name="Shape 255"/>
        <p:cNvGrpSpPr/>
        <p:nvPr/>
      </p:nvGrpSpPr>
      <p:grpSpPr>
        <a:xfrm>
          <a:off x="0" y="0"/>
          <a:ext cx="0" cy="0"/>
          <a:chOff x="0" y="0"/>
          <a:chExt cx="0" cy="0"/>
        </a:xfrm>
      </p:grpSpPr>
      <p:sp>
        <p:nvSpPr>
          <p:cNvPr id="256" name="Google Shape;256;p2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7" name="Google Shape;257;p25"/>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Find 5 records where launch sites begin with `CCA`</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258" name="Google Shape;258;p2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Site Names Begin with 'CCA'</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2" name="Shape 262"/>
        <p:cNvGrpSpPr/>
        <p:nvPr/>
      </p:nvGrpSpPr>
      <p:grpSpPr>
        <a:xfrm>
          <a:off x="0" y="0"/>
          <a:ext cx="0" cy="0"/>
          <a:chOff x="0" y="0"/>
          <a:chExt cx="0" cy="0"/>
        </a:xfrm>
      </p:grpSpPr>
      <p:sp>
        <p:nvSpPr>
          <p:cNvPr id="263" name="Google Shape;263;p2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64" name="Google Shape;264;p26"/>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Calculate the total payload carried by boosters from NASA</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265" name="Google Shape;265;p2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Payload Mass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9" name="Shape 269"/>
        <p:cNvGrpSpPr/>
        <p:nvPr/>
      </p:nvGrpSpPr>
      <p:grpSpPr>
        <a:xfrm>
          <a:off x="0" y="0"/>
          <a:ext cx="0" cy="0"/>
          <a:chOff x="0" y="0"/>
          <a:chExt cx="0" cy="0"/>
        </a:xfrm>
      </p:grpSpPr>
      <p:sp>
        <p:nvSpPr>
          <p:cNvPr id="270" name="Google Shape;270;p2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71" name="Google Shape;271;p27"/>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Calculate the average payload mass carried by booster version F9 v1.1</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272" name="Google Shape;272;p2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Average Payload Mass by F9 v1.1</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6" name="Shape 276"/>
        <p:cNvGrpSpPr/>
        <p:nvPr/>
      </p:nvGrpSpPr>
      <p:grpSpPr>
        <a:xfrm>
          <a:off x="0" y="0"/>
          <a:ext cx="0" cy="0"/>
          <a:chOff x="0" y="0"/>
          <a:chExt cx="0" cy="0"/>
        </a:xfrm>
      </p:grpSpPr>
      <p:sp>
        <p:nvSpPr>
          <p:cNvPr id="277" name="Google Shape;277;p2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78" name="Google Shape;278;p28"/>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Find the dates of the first successful landing outcome on ground pad</a:t>
            </a:r>
            <a:endParaRPr sz="2800">
              <a:solidFill>
                <a:srgbClr val="292929"/>
              </a:solidFill>
              <a:latin typeface="Calibri"/>
              <a:ea typeface="Calibri"/>
              <a:cs typeface="Calibri"/>
              <a:sym typeface="Calibri"/>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279" name="Google Shape;279;p2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First Successful Ground Landing Date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3" name="Shape 283"/>
        <p:cNvGrpSpPr/>
        <p:nvPr/>
      </p:nvGrpSpPr>
      <p:grpSpPr>
        <a:xfrm>
          <a:off x="0" y="0"/>
          <a:ext cx="0" cy="0"/>
          <a:chOff x="0" y="0"/>
          <a:chExt cx="0" cy="0"/>
        </a:xfrm>
      </p:grpSpPr>
      <p:sp>
        <p:nvSpPr>
          <p:cNvPr id="284" name="Google Shape;284;p2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85" name="Google Shape;285;p29"/>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List the names of boosters which have successfully landed on drone ship and had payload mass greater than 4000 but less than 6000</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286" name="Google Shape;286;p2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Successful Drone Ship Landing with Payload between 4000 and 6000</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1" name="Google Shape;101;p3"/>
          <p:cNvSpPr txBox="1"/>
          <p:nvPr/>
        </p:nvSpPr>
        <p:spPr>
          <a:xfrm>
            <a:off x="958903" y="2684972"/>
            <a:ext cx="4017889" cy="1039909"/>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Summary of methodologies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Summary of all results</a:t>
            </a:r>
            <a:endParaRPr/>
          </a:p>
        </p:txBody>
      </p:sp>
      <p:sp>
        <p:nvSpPr>
          <p:cNvPr id="102" name="Google Shape;102;p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Executive Summary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0" name="Shape 290"/>
        <p:cNvGrpSpPr/>
        <p:nvPr/>
      </p:nvGrpSpPr>
      <p:grpSpPr>
        <a:xfrm>
          <a:off x="0" y="0"/>
          <a:ext cx="0" cy="0"/>
          <a:chOff x="0" y="0"/>
          <a:chExt cx="0" cy="0"/>
        </a:xfrm>
      </p:grpSpPr>
      <p:sp>
        <p:nvSpPr>
          <p:cNvPr id="291" name="Google Shape;291;p3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2" name="Google Shape;292;p30"/>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Calculate the total number of successful and failure mission outcomes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293" name="Google Shape;293;p3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77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Number of Successful and Failure Mission Outcomes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7" name="Shape 297"/>
        <p:cNvGrpSpPr/>
        <p:nvPr/>
      </p:nvGrpSpPr>
      <p:grpSpPr>
        <a:xfrm>
          <a:off x="0" y="0"/>
          <a:ext cx="0" cy="0"/>
          <a:chOff x="0" y="0"/>
          <a:chExt cx="0" cy="0"/>
        </a:xfrm>
      </p:grpSpPr>
      <p:sp>
        <p:nvSpPr>
          <p:cNvPr id="298" name="Google Shape;298;p3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9" name="Google Shape;299;p31"/>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List the names of the booster which have carried the maximum payload mass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300" name="Google Shape;300;p3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Boosters Carried Maximum Payload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4" name="Shape 304"/>
        <p:cNvGrpSpPr/>
        <p:nvPr/>
      </p:nvGrpSpPr>
      <p:grpSpPr>
        <a:xfrm>
          <a:off x="0" y="0"/>
          <a:ext cx="0" cy="0"/>
          <a:chOff x="0" y="0"/>
          <a:chExt cx="0" cy="0"/>
        </a:xfrm>
      </p:grpSpPr>
      <p:sp>
        <p:nvSpPr>
          <p:cNvPr id="305" name="Google Shape;305;p3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06" name="Google Shape;306;p32"/>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List the failed landing_outcomes in drone ship, their booster versions, and launch site names for in year 2015</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sz="2800">
              <a:solidFill>
                <a:srgbClr val="292929"/>
              </a:solidFill>
              <a:latin typeface="Arial"/>
              <a:ea typeface="Arial"/>
              <a:cs typeface="Arial"/>
              <a:sym typeface="Arial"/>
            </a:endParaRPr>
          </a:p>
        </p:txBody>
      </p:sp>
      <p:sp>
        <p:nvSpPr>
          <p:cNvPr id="307" name="Google Shape;307;p3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2015 Launch Records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1" name="Shape 311"/>
        <p:cNvGrpSpPr/>
        <p:nvPr/>
      </p:nvGrpSpPr>
      <p:grpSpPr>
        <a:xfrm>
          <a:off x="0" y="0"/>
          <a:ext cx="0" cy="0"/>
          <a:chOff x="0" y="0"/>
          <a:chExt cx="0" cy="0"/>
        </a:xfrm>
      </p:grpSpPr>
      <p:sp>
        <p:nvSpPr>
          <p:cNvPr id="312" name="Google Shape;312;p3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13" name="Google Shape;313;p33"/>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Rank the count of landing outcomes (such as Failure (drone ship) or Success (ground pad)) between the date 2010-06-04 and 2017-03-20, in descending order</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314" name="Google Shape;314;p3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700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Rank Landing Outcomes Between 2010-06-04 and 2017-03-20</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8" name="Shape 318"/>
        <p:cNvGrpSpPr/>
        <p:nvPr/>
      </p:nvGrpSpPr>
      <p:grpSpPr>
        <a:xfrm>
          <a:off x="0" y="0"/>
          <a:ext cx="0" cy="0"/>
          <a:chOff x="0" y="0"/>
          <a:chExt cx="0" cy="0"/>
        </a:xfrm>
      </p:grpSpPr>
      <p:sp>
        <p:nvSpPr>
          <p:cNvPr id="319" name="Google Shape;319;p34"/>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3</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3" name="Shape 323"/>
        <p:cNvGrpSpPr/>
        <p:nvPr/>
      </p:nvGrpSpPr>
      <p:grpSpPr>
        <a:xfrm>
          <a:off x="0" y="0"/>
          <a:ext cx="0" cy="0"/>
          <a:chOff x="0" y="0"/>
          <a:chExt cx="0" cy="0"/>
        </a:xfrm>
      </p:grpSpPr>
      <p:sp>
        <p:nvSpPr>
          <p:cNvPr id="324" name="Google Shape;324;p3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5" name="Google Shape;325;p35"/>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Replace &lt;Folium map screenshot 1&gt; title with an appropriate title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Explore the generated folium map and make a proper screenshot to include all launch sites’ location markers on a global map</a:t>
            </a:r>
            <a:endParaRPr sz="2800">
              <a:solidFill>
                <a:srgbClr val="292929"/>
              </a:solidFill>
              <a:latin typeface="Calibri"/>
              <a:ea typeface="Calibri"/>
              <a:cs typeface="Calibri"/>
              <a:sym typeface="Calibri"/>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326" name="Google Shape;326;p3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&lt;Folium Map Screenshot 1&gt;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0" name="Shape 330"/>
        <p:cNvGrpSpPr/>
        <p:nvPr/>
      </p:nvGrpSpPr>
      <p:grpSpPr>
        <a:xfrm>
          <a:off x="0" y="0"/>
          <a:ext cx="0" cy="0"/>
          <a:chOff x="0" y="0"/>
          <a:chExt cx="0" cy="0"/>
        </a:xfrm>
      </p:grpSpPr>
      <p:sp>
        <p:nvSpPr>
          <p:cNvPr id="331" name="Google Shape;331;p3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32" name="Google Shape;332;p36"/>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Replace &lt;Folium map screenshot 2&gt; title with an appropriate title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Explore the folium map and make a proper screenshot to show the color-labeled launch outcomes on the map</a:t>
            </a:r>
            <a:endParaRPr sz="28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a:t>
            </a:r>
            <a:endParaRPr sz="2800">
              <a:solidFill>
                <a:srgbClr val="292929"/>
              </a:solidFill>
              <a:latin typeface="Arial"/>
              <a:ea typeface="Arial"/>
              <a:cs typeface="Arial"/>
              <a:sym typeface="Arial"/>
            </a:endParaRPr>
          </a:p>
          <a:p>
            <a:pPr indent="-50800" lvl="0" marL="228600" marR="0" rtl="0" algn="l">
              <a:lnSpc>
                <a:spcPct val="90000"/>
              </a:lnSpc>
              <a:spcBef>
                <a:spcPts val="1400"/>
              </a:spcBef>
              <a:spcAft>
                <a:spcPts val="0"/>
              </a:spcAft>
              <a:buClr>
                <a:schemeClr val="dk1"/>
              </a:buClr>
              <a:buSzPts val="2800"/>
              <a:buFont typeface="Arial"/>
              <a:buNone/>
            </a:pPr>
            <a:r>
              <a:t/>
            </a:r>
            <a:endParaRPr sz="2800">
              <a:solidFill>
                <a:srgbClr val="292929"/>
              </a:solidFill>
              <a:latin typeface="Calibri"/>
              <a:ea typeface="Calibri"/>
              <a:cs typeface="Calibri"/>
              <a:sym typeface="Calibri"/>
            </a:endParaRPr>
          </a:p>
        </p:txBody>
      </p:sp>
      <p:sp>
        <p:nvSpPr>
          <p:cNvPr id="333" name="Google Shape;333;p3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&lt;Folium Map Screenshot 2&gt;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7" name="Shape 337"/>
        <p:cNvGrpSpPr/>
        <p:nvPr/>
      </p:nvGrpSpPr>
      <p:grpSpPr>
        <a:xfrm>
          <a:off x="0" y="0"/>
          <a:ext cx="0" cy="0"/>
          <a:chOff x="0" y="0"/>
          <a:chExt cx="0" cy="0"/>
        </a:xfrm>
      </p:grpSpPr>
      <p:sp>
        <p:nvSpPr>
          <p:cNvPr id="338" name="Google Shape;338;p3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39" name="Google Shape;339;p37"/>
          <p:cNvSpPr txBox="1"/>
          <p:nvPr>
            <p:ph idx="1" type="body"/>
          </p:nvPr>
        </p:nvSpPr>
        <p:spPr>
          <a:xfrm>
            <a:off x="770010" y="1690688"/>
            <a:ext cx="8597827" cy="4314825"/>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Replace &lt;Folium map screenshot 3&gt; title with an appropriate title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Explore the generated folium map and show the screenshot of a selected launch site to its proximities such as railway, highway, coastline, with distance calculated and displayed</a:t>
            </a:r>
            <a:endParaRPr sz="28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a:t>
            </a:r>
            <a:endParaRPr sz="28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340" name="Google Shape;340;p3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&lt;Folium Map Screenshot 3&gt;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4" name="Shape 344"/>
        <p:cNvGrpSpPr/>
        <p:nvPr/>
      </p:nvGrpSpPr>
      <p:grpSpPr>
        <a:xfrm>
          <a:off x="0" y="0"/>
          <a:ext cx="0" cy="0"/>
          <a:chOff x="0" y="0"/>
          <a:chExt cx="0" cy="0"/>
        </a:xfrm>
      </p:grpSpPr>
      <p:sp>
        <p:nvSpPr>
          <p:cNvPr id="345" name="Google Shape;345;p38"/>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4</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9" name="Shape 349"/>
        <p:cNvGrpSpPr/>
        <p:nvPr/>
      </p:nvGrpSpPr>
      <p:grpSpPr>
        <a:xfrm>
          <a:off x="0" y="0"/>
          <a:ext cx="0" cy="0"/>
          <a:chOff x="0" y="0"/>
          <a:chExt cx="0" cy="0"/>
        </a:xfrm>
      </p:grpSpPr>
      <p:sp>
        <p:nvSpPr>
          <p:cNvPr id="350" name="Google Shape;350;p3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51" name="Google Shape;351;p39"/>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Replace &lt;Dashboard screenshot 1&gt; title with an appropriate title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launch success count for all sites, in a piechart</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a:t>
            </a:r>
            <a:endParaRPr sz="28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352" name="Google Shape;352;p3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&lt;Dashboard Screenshot 1&gt;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8" name="Google Shape;108;p4"/>
          <p:cNvSpPr txBox="1"/>
          <p:nvPr/>
        </p:nvSpPr>
        <p:spPr>
          <a:xfrm>
            <a:off x="828068" y="538650"/>
            <a:ext cx="10530114"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Introduction</a:t>
            </a:r>
            <a:endParaRPr sz="4000">
              <a:solidFill>
                <a:srgbClr val="0B49CB"/>
              </a:solidFill>
              <a:latin typeface="IBM Plex Mono SemiBold"/>
              <a:ea typeface="IBM Plex Mono SemiBold"/>
              <a:cs typeface="IBM Plex Mono SemiBold"/>
              <a:sym typeface="IBM Plex Mono SemiBold"/>
            </a:endParaRPr>
          </a:p>
        </p:txBody>
      </p:sp>
      <p:sp>
        <p:nvSpPr>
          <p:cNvPr id="109" name="Google Shape;109;p4"/>
          <p:cNvSpPr txBox="1"/>
          <p:nvPr/>
        </p:nvSpPr>
        <p:spPr>
          <a:xfrm>
            <a:off x="958697" y="2521403"/>
            <a:ext cx="5660840" cy="189842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Project background and context</a:t>
            </a:r>
            <a:endParaRPr/>
          </a:p>
          <a:p>
            <a:pPr indent="-228600" lvl="0" marL="228600" marR="0" rtl="0" algn="l">
              <a:lnSpc>
                <a:spcPct val="9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Problems you want to find answers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6" name="Shape 356"/>
        <p:cNvGrpSpPr/>
        <p:nvPr/>
      </p:nvGrpSpPr>
      <p:grpSpPr>
        <a:xfrm>
          <a:off x="0" y="0"/>
          <a:ext cx="0" cy="0"/>
          <a:chOff x="0" y="0"/>
          <a:chExt cx="0" cy="0"/>
        </a:xfrm>
      </p:grpSpPr>
      <p:sp>
        <p:nvSpPr>
          <p:cNvPr id="357" name="Google Shape;357;p4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58" name="Google Shape;358;p40"/>
          <p:cNvSpPr txBox="1"/>
          <p:nvPr>
            <p:ph idx="1" type="body"/>
          </p:nvPr>
        </p:nvSpPr>
        <p:spPr>
          <a:xfrm>
            <a:off x="734027" y="1825625"/>
            <a:ext cx="10551583"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Replace &lt;Dashboard screenshot 2&gt; title with an appropriate title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screenshot of the piechart for the launch site with highest launch success ratio</a:t>
            </a:r>
            <a:endParaRPr sz="28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a:t>
            </a:r>
            <a:endParaRPr sz="2800">
              <a:solidFill>
                <a:srgbClr val="292929"/>
              </a:solidFill>
              <a:latin typeface="Arial"/>
              <a:ea typeface="Arial"/>
              <a:cs typeface="Arial"/>
              <a:sym typeface="Arial"/>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359" name="Google Shape;359;p4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&lt;Dashboard Screenshot 2&gt;</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3" name="Shape 363"/>
        <p:cNvGrpSpPr/>
        <p:nvPr/>
      </p:nvGrpSpPr>
      <p:grpSpPr>
        <a:xfrm>
          <a:off x="0" y="0"/>
          <a:ext cx="0" cy="0"/>
          <a:chOff x="0" y="0"/>
          <a:chExt cx="0" cy="0"/>
        </a:xfrm>
      </p:grpSpPr>
      <p:sp>
        <p:nvSpPr>
          <p:cNvPr id="364" name="Google Shape;364;p4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65" name="Google Shape;365;p41"/>
          <p:cNvSpPr txBox="1"/>
          <p:nvPr>
            <p:ph idx="1" type="body"/>
          </p:nvPr>
        </p:nvSpPr>
        <p:spPr>
          <a:xfrm>
            <a:off x="770011" y="1825625"/>
            <a:ext cx="10414662"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Replace &lt;Dashboard screenshot 3&gt; title with an appropriate title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screenshots of Payload vs. Launch Outcome scatter plot for all sites, with different payload selected in the range slider</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 such as which payload range or booster version have the largest success rate, etc.</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366" name="Google Shape;366;p4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&lt;Dashboard Screenshot 3&gt;</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0" name="Shape 370"/>
        <p:cNvGrpSpPr/>
        <p:nvPr/>
      </p:nvGrpSpPr>
      <p:grpSpPr>
        <a:xfrm>
          <a:off x="0" y="0"/>
          <a:ext cx="0" cy="0"/>
          <a:chOff x="0" y="0"/>
          <a:chExt cx="0" cy="0"/>
        </a:xfrm>
      </p:grpSpPr>
      <p:sp>
        <p:nvSpPr>
          <p:cNvPr id="371" name="Google Shape;371;p42"/>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5</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5" name="Shape 375"/>
        <p:cNvGrpSpPr/>
        <p:nvPr/>
      </p:nvGrpSpPr>
      <p:grpSpPr>
        <a:xfrm>
          <a:off x="0" y="0"/>
          <a:ext cx="0" cy="0"/>
          <a:chOff x="0" y="0"/>
          <a:chExt cx="0" cy="0"/>
        </a:xfrm>
      </p:grpSpPr>
      <p:sp>
        <p:nvSpPr>
          <p:cNvPr id="376" name="Google Shape;376;p4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7" name="Google Shape;377;p43"/>
          <p:cNvSpPr txBox="1"/>
          <p:nvPr>
            <p:ph idx="1" type="body"/>
          </p:nvPr>
        </p:nvSpPr>
        <p:spPr>
          <a:xfrm>
            <a:off x="770010" y="2082114"/>
            <a:ext cx="5325989"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Visualize the built model accuracy for all built classification models, in a bar chart</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Find which model has the highest classification accuracy</a:t>
            </a:r>
            <a:endParaRPr/>
          </a:p>
        </p:txBody>
      </p:sp>
      <p:sp>
        <p:nvSpPr>
          <p:cNvPr id="378" name="Google Shape;378;p4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Classification Accuracy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2" name="Shape 382"/>
        <p:cNvGrpSpPr/>
        <p:nvPr/>
      </p:nvGrpSpPr>
      <p:grpSpPr>
        <a:xfrm>
          <a:off x="0" y="0"/>
          <a:ext cx="0" cy="0"/>
          <a:chOff x="0" y="0"/>
          <a:chExt cx="0" cy="0"/>
        </a:xfrm>
      </p:grpSpPr>
      <p:sp>
        <p:nvSpPr>
          <p:cNvPr id="383" name="Google Shape;383;p4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84" name="Google Shape;384;p44"/>
          <p:cNvSpPr txBox="1"/>
          <p:nvPr>
            <p:ph idx="1" type="body"/>
          </p:nvPr>
        </p:nvSpPr>
        <p:spPr>
          <a:xfrm>
            <a:off x="770011" y="2057400"/>
            <a:ext cx="9477960"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the confusion matrix of the best performing model with an explanation </a:t>
            </a:r>
            <a:endParaRPr/>
          </a:p>
        </p:txBody>
      </p:sp>
      <p:sp>
        <p:nvSpPr>
          <p:cNvPr id="385" name="Google Shape;385;p4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Confusion Matrix</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9" name="Shape 389"/>
        <p:cNvGrpSpPr/>
        <p:nvPr/>
      </p:nvGrpSpPr>
      <p:grpSpPr>
        <a:xfrm>
          <a:off x="0" y="0"/>
          <a:ext cx="0" cy="0"/>
          <a:chOff x="0" y="0"/>
          <a:chExt cx="0" cy="0"/>
        </a:xfrm>
      </p:grpSpPr>
      <p:sp>
        <p:nvSpPr>
          <p:cNvPr id="390" name="Google Shape;390;p4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91" name="Google Shape;391;p45"/>
          <p:cNvSpPr txBox="1"/>
          <p:nvPr>
            <p:ph idx="1" type="body"/>
          </p:nvPr>
        </p:nvSpPr>
        <p:spPr>
          <a:xfrm>
            <a:off x="770011" y="1875054"/>
            <a:ext cx="5903913"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Point 1</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Point 2</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Point 3</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Point 4</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t>
            </a:r>
            <a:endParaRPr/>
          </a:p>
        </p:txBody>
      </p:sp>
      <p:sp>
        <p:nvSpPr>
          <p:cNvPr id="392" name="Google Shape;392;p4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Conclusions</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7" name="Shape 397"/>
        <p:cNvGrpSpPr/>
        <p:nvPr/>
      </p:nvGrpSpPr>
      <p:grpSpPr>
        <a:xfrm>
          <a:off x="0" y="0"/>
          <a:ext cx="0" cy="0"/>
          <a:chOff x="0" y="0"/>
          <a:chExt cx="0" cy="0"/>
        </a:xfrm>
      </p:grpSpPr>
      <p:sp>
        <p:nvSpPr>
          <p:cNvPr id="398" name="Google Shape;398;p4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99" name="Google Shape;399;p46"/>
          <p:cNvSpPr txBox="1"/>
          <p:nvPr>
            <p:ph idx="1" type="body"/>
          </p:nvPr>
        </p:nvSpPr>
        <p:spPr>
          <a:xfrm>
            <a:off x="770011" y="1859522"/>
            <a:ext cx="10515600"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Include any relevant assets like Python code snippets, SQL queries, charts, Notebook outputs, or data sets that you may have created during this project</a:t>
            </a:r>
            <a:endParaRPr/>
          </a:p>
        </p:txBody>
      </p:sp>
      <p:sp>
        <p:nvSpPr>
          <p:cNvPr id="400" name="Google Shape;400;p4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Appendix</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4" name="Shape 404"/>
        <p:cNvGrpSpPr/>
        <p:nvPr/>
      </p:nvGrpSpPr>
      <p:grpSpPr>
        <a:xfrm>
          <a:off x="0" y="0"/>
          <a:ext cx="0" cy="0"/>
          <a:chOff x="0" y="0"/>
          <a:chExt cx="0" cy="0"/>
        </a:xfrm>
      </p:grpSpPr>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5"/>
          <p:cNvSpPr txBox="1"/>
          <p:nvPr>
            <p:ph idx="12" type="sldNum"/>
          </p:nvPr>
        </p:nvSpPr>
        <p:spPr>
          <a:xfrm>
            <a:off x="94488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15" name="Google Shape;115;p5"/>
          <p:cNvSpPr txBox="1"/>
          <p:nvPr/>
        </p:nvSpPr>
        <p:spPr>
          <a:xfrm>
            <a:off x="765313" y="2812774"/>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p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2" name="Google Shape;122;p6"/>
          <p:cNvSpPr txBox="1"/>
          <p:nvPr/>
        </p:nvSpPr>
        <p:spPr>
          <a:xfrm>
            <a:off x="770011" y="1580808"/>
            <a:ext cx="10104817" cy="5211877"/>
          </a:xfrm>
          <a:prstGeom prst="rect">
            <a:avLst/>
          </a:prstGeom>
          <a:noFill/>
          <a:ln>
            <a:noFill/>
          </a:ln>
        </p:spPr>
        <p:txBody>
          <a:bodyPr anchorCtr="0" anchor="t" bIns="45700" lIns="91425" spcFirstLastPara="1" rIns="91425" wrap="square" tIns="45700">
            <a:normAutofit fontScale="25000" lnSpcReduction="20000"/>
          </a:bodyPr>
          <a:lstStyle/>
          <a:p>
            <a:pPr indent="0" lvl="0" marL="0" marR="0" rtl="0" algn="l">
              <a:lnSpc>
                <a:spcPct val="120000"/>
              </a:lnSpc>
              <a:spcBef>
                <a:spcPts val="0"/>
              </a:spcBef>
              <a:spcAft>
                <a:spcPts val="0"/>
              </a:spcAft>
              <a:buClr>
                <a:srgbClr val="0B49CB"/>
              </a:buClr>
              <a:buSzPct val="100000"/>
              <a:buFont typeface="Arial"/>
              <a:buNone/>
            </a:pPr>
            <a:r>
              <a:rPr lang="en-US" sz="8800">
                <a:solidFill>
                  <a:srgbClr val="0B49CB"/>
                </a:solidFill>
                <a:latin typeface="Arial"/>
                <a:ea typeface="Arial"/>
                <a:cs typeface="Arial"/>
                <a:sym typeface="Arial"/>
              </a:rPr>
              <a:t>Executive Summary</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Data collection methodology:</a:t>
            </a:r>
            <a:endParaRPr/>
          </a:p>
          <a:p>
            <a:pPr indent="-228600" lvl="1" marL="685800" marR="0" rtl="0" algn="l">
              <a:lnSpc>
                <a:spcPct val="120000"/>
              </a:lnSpc>
              <a:spcBef>
                <a:spcPts val="1400"/>
              </a:spcBef>
              <a:spcAft>
                <a:spcPts val="0"/>
              </a:spcAft>
              <a:buClr>
                <a:srgbClr val="757070"/>
              </a:buClr>
              <a:buSzPct val="100000"/>
              <a:buFont typeface="Arial"/>
              <a:buChar char="•"/>
            </a:pPr>
            <a:r>
              <a:rPr lang="en-US" sz="7600">
                <a:solidFill>
                  <a:srgbClr val="757070"/>
                </a:solidFill>
              </a:rPr>
              <a:t>Data was collected via SpaceX API a</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data wrangling</a:t>
            </a:r>
            <a:endParaRPr/>
          </a:p>
          <a:p>
            <a:pPr indent="-228600" lvl="1" marL="685800" marR="0" rtl="0" algn="l">
              <a:lnSpc>
                <a:spcPct val="120000"/>
              </a:lnSpc>
              <a:spcBef>
                <a:spcPts val="1400"/>
              </a:spcBef>
              <a:spcAft>
                <a:spcPts val="0"/>
              </a:spcAft>
              <a:buClr>
                <a:srgbClr val="757070"/>
              </a:buClr>
              <a:buSzPct val="100000"/>
              <a:buFont typeface="Arial"/>
              <a:buChar char="•"/>
            </a:pPr>
            <a:r>
              <a:rPr lang="en-US" sz="7600">
                <a:solidFill>
                  <a:srgbClr val="757070"/>
                </a:solidFill>
              </a:rPr>
              <a:t>Data was subset to include only the most relevant data and cleaned from flights including multiple boosters and payloads</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exploratory data analysis (EDA) using visualization and SQL</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interactive visual analytics using Folium and Plotly Dash</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predictive analysis using classification models</a:t>
            </a:r>
            <a:endParaRPr/>
          </a:p>
          <a:p>
            <a:pPr indent="-228600" lvl="1" marL="685800" marR="0" rtl="0" algn="l">
              <a:lnSpc>
                <a:spcPct val="120000"/>
              </a:lnSpc>
              <a:spcBef>
                <a:spcPts val="1400"/>
              </a:spcBef>
              <a:spcAft>
                <a:spcPts val="0"/>
              </a:spcAft>
              <a:buClr>
                <a:srgbClr val="757070"/>
              </a:buClr>
              <a:buSzPct val="100000"/>
              <a:buFont typeface="Arial"/>
              <a:buChar char="•"/>
            </a:pPr>
            <a:r>
              <a:rPr lang="en-US" sz="7600">
                <a:solidFill>
                  <a:srgbClr val="757070"/>
                </a:solidFill>
              </a:rPr>
              <a:t>Preprocessed data was </a:t>
            </a:r>
            <a:r>
              <a:rPr lang="en-US" sz="7600">
                <a:solidFill>
                  <a:srgbClr val="757070"/>
                </a:solidFill>
              </a:rPr>
              <a:t>standardized and splitted to train and test set. The train set was used to find the best model and its hyperparameters and afterwards assessed on test set. Then the model was retrained on whole set to give best predictions.</a:t>
            </a:r>
            <a:endParaRPr/>
          </a:p>
          <a:p>
            <a:pPr indent="-88900" lvl="0" marL="228600" marR="0" rtl="0" algn="l">
              <a:lnSpc>
                <a:spcPct val="120000"/>
              </a:lnSpc>
              <a:spcBef>
                <a:spcPts val="1400"/>
              </a:spcBef>
              <a:spcAft>
                <a:spcPts val="0"/>
              </a:spcAft>
              <a:buClr>
                <a:srgbClr val="0070C0"/>
              </a:buClr>
              <a:buSzPct val="100000"/>
              <a:buFont typeface="Arial"/>
              <a:buNone/>
            </a:pPr>
            <a:r>
              <a:t/>
            </a:r>
            <a:endParaRPr sz="88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p:txBody>
      </p:sp>
      <p:sp>
        <p:nvSpPr>
          <p:cNvPr id="123" name="Google Shape;123;p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Methodology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9" name="Google Shape;129;p7"/>
          <p:cNvSpPr txBox="1"/>
          <p:nvPr>
            <p:ph idx="1" type="body"/>
          </p:nvPr>
        </p:nvSpPr>
        <p:spPr>
          <a:xfrm>
            <a:off x="770011"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b="0" i="0" lang="en-US" sz="2200" u="none" cap="none" strike="noStrike">
                <a:solidFill>
                  <a:srgbClr val="292929"/>
                </a:solidFill>
                <a:latin typeface="Arial"/>
                <a:ea typeface="Arial"/>
                <a:cs typeface="Arial"/>
                <a:sym typeface="Arial"/>
              </a:rPr>
              <a:t>Describe how data sets were collected. </a:t>
            </a:r>
            <a:endParaRPr/>
          </a:p>
          <a:p>
            <a:pPr indent="-228600" lvl="0" marL="228600" marR="0" rtl="0" algn="l">
              <a:lnSpc>
                <a:spcPct val="100000"/>
              </a:lnSpc>
              <a:spcBef>
                <a:spcPts val="1400"/>
              </a:spcBef>
              <a:spcAft>
                <a:spcPts val="0"/>
              </a:spcAft>
              <a:buClr>
                <a:srgbClr val="292929"/>
              </a:buClr>
              <a:buSzPts val="2200"/>
              <a:buFont typeface="Arial"/>
              <a:buChar char="•"/>
            </a:pPr>
            <a:r>
              <a:rPr b="0" i="0" lang="en-US" sz="2200" u="none" cap="none" strike="noStrike">
                <a:solidFill>
                  <a:srgbClr val="292929"/>
                </a:solidFill>
                <a:latin typeface="Arial"/>
                <a:ea typeface="Arial"/>
                <a:cs typeface="Arial"/>
                <a:sym typeface="Arial"/>
              </a:rPr>
              <a:t>You need to present your data collection process use key phrases and flowcharts</a:t>
            </a:r>
            <a:endParaRPr/>
          </a:p>
          <a:p>
            <a:pPr indent="0" lvl="0" marL="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130" name="Google Shape;130;p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sp>
        <p:nvSpPr>
          <p:cNvPr id="135" name="Google Shape;135;p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6" name="Google Shape;136;p8"/>
          <p:cNvSpPr txBox="1"/>
          <p:nvPr>
            <p:ph idx="1" type="body"/>
          </p:nvPr>
        </p:nvSpPr>
        <p:spPr>
          <a:xfrm>
            <a:off x="5910262" y="1792288"/>
            <a:ext cx="5461000" cy="4206875"/>
          </a:xfrm>
          <a:prstGeom prst="rect">
            <a:avLst/>
          </a:prstGeom>
          <a:noFill/>
          <a:ln cap="flat" cmpd="sng" w="9525">
            <a:solidFill>
              <a:srgbClr val="0B49CB"/>
            </a:solidFill>
            <a:prstDash val="dash"/>
            <a:round/>
            <a:headEnd len="sm" w="sm" type="none"/>
            <a:tailEnd len="sm" w="sm" type="none"/>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200"/>
              <a:buFont typeface="Arial"/>
              <a:buNone/>
            </a:pPr>
            <a:r>
              <a:t/>
            </a:r>
            <a:endParaRPr b="0" i="0" sz="2200" u="none" cap="none" strike="noStrike">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b="0" i="0" sz="2200" u="none" cap="none" strike="noStrike">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b="0" i="0" sz="2200" u="none" cap="none" strike="noStrike">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b="0" i="0" sz="2200" u="none" cap="none" strike="noStrike">
              <a:solidFill>
                <a:srgbClr val="1C7DDB"/>
              </a:solidFill>
              <a:latin typeface="Arial"/>
              <a:ea typeface="Arial"/>
              <a:cs typeface="Arial"/>
              <a:sym typeface="Arial"/>
            </a:endParaRPr>
          </a:p>
          <a:p>
            <a:pPr indent="0" lvl="0" marL="0" marR="0" rtl="0" algn="l">
              <a:lnSpc>
                <a:spcPct val="90000"/>
              </a:lnSpc>
              <a:spcBef>
                <a:spcPts val="1000"/>
              </a:spcBef>
              <a:spcAft>
                <a:spcPts val="0"/>
              </a:spcAft>
              <a:buClr>
                <a:srgbClr val="1C7DDB"/>
              </a:buClr>
              <a:buSzPts val="2200"/>
              <a:buFont typeface="Arial"/>
              <a:buNone/>
            </a:pPr>
            <a:r>
              <a:rPr b="0" i="0" lang="en-US" sz="2200" u="none" cap="none" strike="noStrike">
                <a:solidFill>
                  <a:srgbClr val="1C7DDB"/>
                </a:solidFill>
                <a:latin typeface="Arial"/>
                <a:ea typeface="Arial"/>
                <a:cs typeface="Arial"/>
                <a:sym typeface="Arial"/>
              </a:rPr>
              <a:t>Place your flowchart of SpaceX API calls here</a:t>
            </a:r>
            <a:endParaRPr b="0" i="0" sz="2800" u="none" cap="none" strike="noStrike">
              <a:solidFill>
                <a:schemeClr val="dk1"/>
              </a:solidFill>
              <a:latin typeface="Calibri"/>
              <a:ea typeface="Calibri"/>
              <a:cs typeface="Calibri"/>
              <a:sym typeface="Calibri"/>
            </a:endParaRPr>
          </a:p>
        </p:txBody>
      </p:sp>
      <p:sp>
        <p:nvSpPr>
          <p:cNvPr id="137" name="Google Shape;137;p8"/>
          <p:cNvSpPr txBox="1"/>
          <p:nvPr>
            <p:ph idx="2" type="body"/>
          </p:nvPr>
        </p:nvSpPr>
        <p:spPr>
          <a:xfrm>
            <a:off x="820738" y="1800225"/>
            <a:ext cx="4640263" cy="4225925"/>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b="0" i="0" lang="en-US" sz="2200" u="none" cap="none" strike="noStrike">
                <a:solidFill>
                  <a:srgbClr val="292929"/>
                </a:solidFill>
                <a:latin typeface="Arial"/>
                <a:ea typeface="Arial"/>
                <a:cs typeface="Arial"/>
                <a:sym typeface="Arial"/>
              </a:rPr>
              <a:t>Present your data collection with SpaceX REST calls using key phrases and flowcharts</a:t>
            </a:r>
            <a:endParaRPr/>
          </a:p>
          <a:p>
            <a:pPr indent="-88900" lvl="0" marL="228600" marR="0" rtl="0" algn="l">
              <a:lnSpc>
                <a:spcPct val="100000"/>
              </a:lnSpc>
              <a:spcBef>
                <a:spcPts val="1400"/>
              </a:spcBef>
              <a:spcAft>
                <a:spcPts val="0"/>
              </a:spcAft>
              <a:buClr>
                <a:schemeClr val="dk1"/>
              </a:buClr>
              <a:buSzPts val="2200"/>
              <a:buFont typeface="Arial"/>
              <a:buNone/>
            </a:pPr>
            <a:r>
              <a:t/>
            </a:r>
            <a:endParaRPr b="0" i="0" sz="2200" u="none" cap="none" strike="noStrike">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b="0" i="0" lang="en-US" sz="2200" u="none" cap="none" strike="noStrike">
                <a:solidFill>
                  <a:srgbClr val="292929"/>
                </a:solidFill>
                <a:latin typeface="Arial"/>
                <a:ea typeface="Arial"/>
                <a:cs typeface="Arial"/>
                <a:sym typeface="Arial"/>
              </a:rPr>
              <a:t>Add the GitHub URL of the completed SpaceX API calls notebook </a:t>
            </a:r>
            <a:r>
              <a:rPr b="0" i="0" lang="en-US" sz="2200" u="none" cap="none" strike="noStrike">
                <a:solidFill>
                  <a:srgbClr val="1C7DDB"/>
                </a:solidFill>
                <a:latin typeface="Arial"/>
                <a:ea typeface="Arial"/>
                <a:cs typeface="Arial"/>
                <a:sym typeface="Arial"/>
              </a:rPr>
              <a:t>(must include completed code cell and outcome cell), </a:t>
            </a:r>
            <a:r>
              <a:rPr b="0" i="0" lang="en-US" sz="2200" u="none" cap="none" strike="noStrike">
                <a:solidFill>
                  <a:srgbClr val="292929"/>
                </a:solidFill>
                <a:latin typeface="Arial"/>
                <a:ea typeface="Arial"/>
                <a:cs typeface="Arial"/>
                <a:sym typeface="Arial"/>
              </a:rPr>
              <a:t>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38" name="Google Shape;138;p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SpaceX API</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44" name="Google Shape;144;p9"/>
          <p:cNvSpPr txBox="1"/>
          <p:nvPr>
            <p:ph idx="1" type="body"/>
          </p:nvPr>
        </p:nvSpPr>
        <p:spPr>
          <a:xfrm>
            <a:off x="922411" y="1792288"/>
            <a:ext cx="3932238" cy="3811587"/>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web scraping process using key phrases and flowcharts</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the completed web scraping notebook, as an external reference and peer-review purpose</a:t>
            </a:r>
            <a:endParaRPr/>
          </a:p>
        </p:txBody>
      </p:sp>
      <p:sp>
        <p:nvSpPr>
          <p:cNvPr id="145" name="Google Shape;145;p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05493"/>
              </a:buClr>
              <a:buSzPct val="100000"/>
              <a:buFont typeface="IBM Plex Mono SemiBold"/>
              <a:buNone/>
            </a:pPr>
            <a:r>
              <a:t/>
            </a:r>
            <a:endParaRPr sz="4000">
              <a:solidFill>
                <a:srgbClr val="1C7DDB"/>
              </a:solidFill>
              <a:latin typeface="Arial"/>
              <a:ea typeface="Arial"/>
              <a:cs typeface="Arial"/>
              <a:sym typeface="Arial"/>
            </a:endParaRPr>
          </a:p>
        </p:txBody>
      </p:sp>
      <p:sp>
        <p:nvSpPr>
          <p:cNvPr id="146" name="Google Shape;146;p9"/>
          <p:cNvSpPr txBox="1"/>
          <p:nvPr/>
        </p:nvSpPr>
        <p:spPr>
          <a:xfrm>
            <a:off x="922411" y="6910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Scraping</a:t>
            </a:r>
            <a:endParaRPr sz="4000">
              <a:solidFill>
                <a:srgbClr val="0B49CB"/>
              </a:solidFill>
              <a:latin typeface="IBM Plex Mono SemiBold"/>
              <a:ea typeface="IBM Plex Mono SemiBold"/>
              <a:cs typeface="IBM Plex Mono SemiBold"/>
              <a:sym typeface="IBM Plex Mono SemiBold"/>
            </a:endParaRPr>
          </a:p>
        </p:txBody>
      </p:sp>
      <p:sp>
        <p:nvSpPr>
          <p:cNvPr id="147" name="Google Shape;147;p9"/>
          <p:cNvSpPr txBox="1"/>
          <p:nvPr/>
        </p:nvSpPr>
        <p:spPr>
          <a:xfrm>
            <a:off x="5910262" y="1792288"/>
            <a:ext cx="5461000" cy="4206875"/>
          </a:xfrm>
          <a:prstGeom prst="rect">
            <a:avLst/>
          </a:prstGeom>
          <a:noFill/>
          <a:ln cap="flat" cmpd="sng" w="9525">
            <a:solidFill>
              <a:srgbClr val="0B49CB"/>
            </a:solidFill>
            <a:prstDash val="dash"/>
            <a:round/>
            <a:headEnd len="sm" w="sm" type="none"/>
            <a:tailEnd len="sm" w="sm" type="none"/>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rgbClr val="1C7DDB"/>
              </a:buClr>
              <a:buSzPts val="2200"/>
              <a:buFont typeface="Arial"/>
              <a:buNone/>
            </a:pPr>
            <a:r>
              <a:rPr lang="en-US" sz="2200">
                <a:solidFill>
                  <a:srgbClr val="1C7DDB"/>
                </a:solidFill>
                <a:latin typeface="Arial"/>
                <a:ea typeface="Arial"/>
                <a:cs typeface="Arial"/>
                <a:sym typeface="Arial"/>
              </a:rPr>
              <a:t>Place your flowchart of web scraping here</a:t>
            </a:r>
            <a:endParaRPr sz="2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